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57" r:id="rId4"/>
    <p:sldId id="261" r:id="rId5"/>
    <p:sldId id="263" r:id="rId6"/>
    <p:sldId id="264" r:id="rId7"/>
    <p:sldId id="268" r:id="rId8"/>
    <p:sldId id="274" r:id="rId9"/>
    <p:sldId id="265" r:id="rId10"/>
    <p:sldId id="269" r:id="rId11"/>
    <p:sldId id="271" r:id="rId12"/>
    <p:sldId id="275" r:id="rId13"/>
    <p:sldId id="267" r:id="rId14"/>
    <p:sldId id="260" r:id="rId15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5"/>
    <p:restoredTop sz="94737" autoAdjust="0"/>
  </p:normalViewPr>
  <p:slideViewPr>
    <p:cSldViewPr snapToGrid="0" snapToObjects="1">
      <p:cViewPr varScale="1">
        <p:scale>
          <a:sx n="79" d="100"/>
          <a:sy n="79" d="100"/>
        </p:scale>
        <p:origin x="25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7EB80-4DD0-8B41-8A20-64CBF4480AB6}" type="datetimeFigureOut">
              <a:rPr lang="en-RU" smtClean="0"/>
              <a:t>02/23/2022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34B2E-6361-2D4A-9D7E-18C77D8EEB2F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35992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A7F0872-BC6C-D64A-BBA0-269482925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7" b="153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E6AD71-46D5-9541-B8F8-6B81A7FB2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4251"/>
            <a:ext cx="6629400" cy="18593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D08AF-93F1-7A49-9663-3CAB7FA28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0127"/>
            <a:ext cx="7753815" cy="117645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4F849-D494-8941-B76B-C011E171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8647-4381-2044-A885-9FDDA139EB27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60DBD-D8BF-AB41-BF0C-796A63D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584" y="6356350"/>
            <a:ext cx="7753816" cy="365125"/>
          </a:xfrm>
        </p:spPr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83146-59FB-1846-A868-E3651651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3454" y="6356350"/>
            <a:ext cx="574288" cy="365125"/>
          </a:xfrm>
        </p:spPr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4228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E374-D238-8747-B05B-D24659E5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88" y="365125"/>
            <a:ext cx="96012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3A204-357B-944A-AA20-04E177C9D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60088" y="1825625"/>
            <a:ext cx="9601200" cy="4039916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D231A-D7F2-CC45-A06E-1EEA92B4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07C7-8A5F-D349-B19D-EF8E6C9F904A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9478D-8729-2C4A-ABD7-A5D61ADE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CADB3-6507-CF45-B492-BECA6897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8865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1775F-116F-C94B-BC87-4A6C376A3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1902212" cy="5811838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A24E8-99C7-B44A-9EC8-1BA7589D5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64888" y="365125"/>
            <a:ext cx="7007612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A6AE3-19A0-A041-9C9A-7BBCFF94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9E669-CDA1-A649-A40E-728B708B1471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2FB28-21A4-3F47-B966-C4A196D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41EA2-1C76-4047-97F1-EC1A6EEB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88906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DF53-E1AF-A841-899E-04DA1B6C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276CE-60EF-AF4C-BD34-F4347C38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E3161-7589-E14E-B74E-03751711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AF5-E0A8-4145-B751-6732FE0CF08E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E580D-1D02-8147-8BA6-E42525F5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E839F-3EEC-E749-9FC4-920F02FE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3670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1FF551-4305-8142-8AFB-72822C0C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E2629F-AB97-204C-90A5-B66DB199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205" y="1709738"/>
            <a:ext cx="930011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DAD87-94F4-EB44-96A9-DAC50FEB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205" y="4589463"/>
            <a:ext cx="930011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EB336-E95A-DF45-8D1E-B1F09283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18F4-6625-3540-B196-F87F9F49EC4C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1A0BE-3AA4-C348-A92B-F575AE8C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81AAB-F375-AC4C-AF26-BC1CF2F6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6131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28B2-29B5-0E45-98A3-33E9CA1E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23FD9-E161-1142-BD5C-F5F87D3DB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7424" y="1825624"/>
            <a:ext cx="4882376" cy="396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0AE90-A876-0B4F-B4D0-F66E45E4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4778298" cy="396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949DD-8EA2-484F-8645-5E50EB3B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7A0A-59AC-9C4A-8020-6E17C017830E}" type="datetime1">
              <a:rPr lang="ru-RU" smtClean="0"/>
              <a:t>23.02.2022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6FCEF-7098-FA4F-A7EB-C6FB920F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5F2A8-EA32-454E-B125-0579C82E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513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43C6-6B52-3B48-92D8-411F81F17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365125"/>
            <a:ext cx="10217964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5E96C-3C72-3E4A-AF7A-40C789AB6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7424" y="1681163"/>
            <a:ext cx="50079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AE077-79B6-1841-92C6-69A7E08D3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7424" y="2505075"/>
            <a:ext cx="5007984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01AB3-17C8-6849-B502-9F7721B6A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741" y="1681163"/>
            <a:ext cx="503264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A54D85-60F1-EC4C-BE14-0DF314F22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741" y="2505075"/>
            <a:ext cx="5032647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9C45CE-7F61-F349-9969-EAF98661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8121-3CE7-3E49-974F-544454248309}" type="datetime1">
              <a:rPr lang="ru-RU" smtClean="0"/>
              <a:t>23.02.2022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1415E-2F2E-4843-B291-76F3D9A5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3098A-B4D5-CF4B-8713-ED8C2ED0E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60173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3A1E-82FD-FC43-8D00-8CDB31BC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BBEAC-CA31-6D44-99C4-F2FB56CC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AEA3-3F1A-6B45-B49A-6AFBE0E919BA}" type="datetime1">
              <a:rPr lang="ru-RU" smtClean="0"/>
              <a:t>23.02.2022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0554E-FB52-5C4D-938F-1643A063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2DA8F8-0B16-144A-AD17-7B0EB477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3220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01483-0244-A748-8A87-8CB93DE4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CCD6-ACDB-484B-B157-59C584859415}" type="datetime1">
              <a:rPr lang="ru-RU" smtClean="0"/>
              <a:t>23.02.2022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EB91D-00DC-AE42-A603-0EEEC38A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E034C-2E9D-1D4A-A05F-87CCCA54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1046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A8D7-A2FD-4645-A865-D1E365A6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D243A-3098-994F-A389-6CCE390DB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D989D-B2D8-124C-8E12-C6747A992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CA7B1-F889-4A4B-BDF6-F2071285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EAD-6B5F-2241-9525-2554A063C587}" type="datetime1">
              <a:rPr lang="ru-RU" smtClean="0"/>
              <a:t>23.02.2022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EC1D7-E0A5-5740-BAF3-A8DDBA94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E5AEC-E7BF-EB47-9862-42C53A76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345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12EAA-8B86-E648-AF66-154860382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5516DD-5622-DA42-9FFD-E32937627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B3527C-B406-0E4B-B005-FE17315B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0126E-EACB-004B-A462-A93E0FC4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633-A952-CD4D-9F56-7258D8D4E7AA}" type="datetime1">
              <a:rPr lang="ru-RU" smtClean="0"/>
              <a:t>23.02.2022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770A7-4B05-6145-89BC-FECB1C58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C0551-6B3E-4F43-B7E5-6C48D542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4463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A1B321E-9B11-4640-912D-405782582F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0937A-4CD9-B34D-BC78-12F6306C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0DA8F-B4D6-6D4F-838D-5135F3743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6566" y="1825625"/>
            <a:ext cx="9233210" cy="414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646ED-FA13-BB41-AC43-442BA2F4C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219" y="6356505"/>
            <a:ext cx="1035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03CC-E1A1-4145-A94D-FBECA33954E0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B7DC3-BEE2-D642-B96F-39FBFF4DB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38130" y="6356350"/>
            <a:ext cx="53770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6E2A-DF48-574B-B0AE-715D70E41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799" y="6334357"/>
            <a:ext cx="7359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9424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5F05-D229-6341-A833-1B92C5BB1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0251"/>
            <a:ext cx="6629400" cy="1859351"/>
          </a:xfrm>
        </p:spPr>
        <p:txBody>
          <a:bodyPr>
            <a:noAutofit/>
          </a:bodyPr>
          <a:lstStyle/>
          <a:p>
            <a:r>
              <a:rPr lang="ru-RU" sz="3200" b="1" dirty="0"/>
              <a:t>Выбор ягодных культур и технологий в зависимости от климата и географического расположения плантации </a:t>
            </a:r>
            <a:endParaRPr lang="en-RU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72BED-1038-C74E-969E-A3C97527F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0127"/>
            <a:ext cx="7753815" cy="1558073"/>
          </a:xfrm>
        </p:spPr>
        <p:txBody>
          <a:bodyPr>
            <a:normAutofit fontScale="92500" lnSpcReduction="10000"/>
          </a:bodyPr>
          <a:lstStyle/>
          <a:p>
            <a:r>
              <a:rPr lang="ru-RU" sz="3500" dirty="0"/>
              <a:t>Ирина</a:t>
            </a:r>
            <a:r>
              <a:rPr lang="ru-RU" dirty="0"/>
              <a:t> </a:t>
            </a:r>
            <a:r>
              <a:rPr lang="ru-RU" sz="3000" dirty="0"/>
              <a:t>Козлова, канд. с.-х. наук, ведущий научный сотрудник, руководитель группы «Технологии земляники» ФГБНУ «Федеральный научный центр имени И. В. Мичурина» </a:t>
            </a:r>
            <a:endParaRPr lang="en-RU" sz="3000" dirty="0"/>
          </a:p>
        </p:txBody>
      </p:sp>
    </p:spTree>
    <p:extLst>
      <p:ext uri="{BB962C8B-B14F-4D97-AF65-F5344CB8AC3E}">
        <p14:creationId xmlns:p14="http://schemas.microsoft.com/office/powerpoint/2010/main" val="368229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48577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Лучшие почвы </a:t>
            </a:r>
            <a:r>
              <a:rPr lang="ru-RU" sz="2800" b="1" dirty="0" smtClean="0"/>
              <a:t>с учетом </a:t>
            </a:r>
            <a:r>
              <a:rPr lang="ru-RU" sz="2800" b="1" dirty="0" smtClean="0"/>
              <a:t> влажности (по Е.И. Ярославцеву)</a:t>
            </a:r>
            <a:endParaRPr lang="ru-RU" sz="28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078428"/>
              </p:ext>
            </p:extLst>
          </p:nvPr>
        </p:nvGraphicFramePr>
        <p:xfrm>
          <a:off x="1516565" y="1041399"/>
          <a:ext cx="9837233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308">
                  <a:extLst>
                    <a:ext uri="{9D8B030D-6E8A-4147-A177-3AD203B41FA5}">
                      <a16:colId xmlns:a16="http://schemas.microsoft.com/office/drawing/2014/main" val="3138198954"/>
                    </a:ext>
                  </a:extLst>
                </a:gridCol>
                <a:gridCol w="3244832">
                  <a:extLst>
                    <a:ext uri="{9D8B030D-6E8A-4147-A177-3AD203B41FA5}">
                      <a16:colId xmlns:a16="http://schemas.microsoft.com/office/drawing/2014/main" val="2480097034"/>
                    </a:ext>
                  </a:extLst>
                </a:gridCol>
                <a:gridCol w="1673785">
                  <a:extLst>
                    <a:ext uri="{9D8B030D-6E8A-4147-A177-3AD203B41FA5}">
                      <a16:colId xmlns:a16="http://schemas.microsoft.com/office/drawing/2014/main" val="1180900042"/>
                    </a:ext>
                  </a:extLst>
                </a:gridCol>
                <a:gridCol w="2459308">
                  <a:extLst>
                    <a:ext uri="{9D8B030D-6E8A-4147-A177-3AD203B41FA5}">
                      <a16:colId xmlns:a16="http://schemas.microsoft.com/office/drawing/2014/main" val="1638491549"/>
                    </a:ext>
                  </a:extLst>
                </a:gridCol>
              </a:tblGrid>
              <a:tr h="430661"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Минимальная сумма </a:t>
                      </a:r>
                      <a:r>
                        <a:rPr lang="ru-RU" dirty="0" err="1" smtClean="0"/>
                        <a:t>осадков,мм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Лучшие почвы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Кислотность почвы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Минимальный уровень залегания грунтовых вод, 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504712"/>
                  </a:ext>
                </a:extLst>
              </a:tr>
              <a:tr h="117443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700-800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Дерново-подзолистые, серые лесные, оподзоленные черноземы легкосуглинистые, среднесуглинистые на покровных и лессовидных суглинках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5.5-6.0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До 1 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535035"/>
                  </a:ext>
                </a:extLst>
              </a:tr>
              <a:tr h="43066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500-600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Дерново-подзолистые, серые лесные, черноземы суглинистые и </a:t>
                      </a:r>
                      <a:r>
                        <a:rPr lang="ru-RU" sz="1800" b="1" dirty="0" err="1" smtClean="0"/>
                        <a:t>супесчанные</a:t>
                      </a:r>
                      <a:r>
                        <a:rPr lang="ru-RU" sz="1800" b="1" dirty="0" smtClean="0"/>
                        <a:t>  на покровных и лессовидных суглинках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6-6,5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1-1,5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266508"/>
                  </a:ext>
                </a:extLst>
              </a:tr>
              <a:tr h="43066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400-500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Дерново-подзолистые, серые лесные, черноземы суглинистые и </a:t>
                      </a:r>
                      <a:r>
                        <a:rPr lang="ru-RU" sz="1800" b="1" dirty="0" err="1" smtClean="0"/>
                        <a:t>супесчанные</a:t>
                      </a:r>
                      <a:r>
                        <a:rPr lang="ru-RU" sz="1800" b="1" dirty="0" smtClean="0"/>
                        <a:t>  на покровных и лессовидных суглинках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6-6.5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1.5-2.0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29003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10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905945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6566" y="365125"/>
            <a:ext cx="10078532" cy="10572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требования </a:t>
            </a:r>
            <a:r>
              <a:rPr lang="ru-RU" sz="3200" b="1" dirty="0" smtClean="0"/>
              <a:t>ягодных культур к условиям произрастания </a:t>
            </a:r>
            <a:endParaRPr lang="ru-RU" sz="32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112709"/>
              </p:ext>
            </p:extLst>
          </p:nvPr>
        </p:nvGraphicFramePr>
        <p:xfrm>
          <a:off x="1516063" y="1422400"/>
          <a:ext cx="10079035" cy="4802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807">
                  <a:extLst>
                    <a:ext uri="{9D8B030D-6E8A-4147-A177-3AD203B41FA5}">
                      <a16:colId xmlns:a16="http://schemas.microsoft.com/office/drawing/2014/main" val="2947878116"/>
                    </a:ext>
                  </a:extLst>
                </a:gridCol>
                <a:gridCol w="2015807">
                  <a:extLst>
                    <a:ext uri="{9D8B030D-6E8A-4147-A177-3AD203B41FA5}">
                      <a16:colId xmlns:a16="http://schemas.microsoft.com/office/drawing/2014/main" val="1715695968"/>
                    </a:ext>
                  </a:extLst>
                </a:gridCol>
                <a:gridCol w="2015807">
                  <a:extLst>
                    <a:ext uri="{9D8B030D-6E8A-4147-A177-3AD203B41FA5}">
                      <a16:colId xmlns:a16="http://schemas.microsoft.com/office/drawing/2014/main" val="2265445425"/>
                    </a:ext>
                  </a:extLst>
                </a:gridCol>
                <a:gridCol w="2015807">
                  <a:extLst>
                    <a:ext uri="{9D8B030D-6E8A-4147-A177-3AD203B41FA5}">
                      <a16:colId xmlns:a16="http://schemas.microsoft.com/office/drawing/2014/main" val="2299243692"/>
                    </a:ext>
                  </a:extLst>
                </a:gridCol>
                <a:gridCol w="2015807">
                  <a:extLst>
                    <a:ext uri="{9D8B030D-6E8A-4147-A177-3AD203B41FA5}">
                      <a16:colId xmlns:a16="http://schemas.microsoft.com/office/drawing/2014/main" val="2710858511"/>
                    </a:ext>
                  </a:extLst>
                </a:gridCol>
              </a:tblGrid>
              <a:tr h="1896601">
                <a:tc>
                  <a:txBody>
                    <a:bodyPr/>
                    <a:lstStyle/>
                    <a:p>
                      <a:r>
                        <a:rPr lang="ru-RU" dirty="0" smtClean="0"/>
                        <a:t>Порода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Минимальная  сумма температур а выше +10 град для созревания урожая . </a:t>
                      </a:r>
                      <a:r>
                        <a:rPr lang="ru-RU" dirty="0" err="1" smtClean="0"/>
                        <a:t>град.С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Минимальная продолжительность  этого периода, дни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Критический температурный минимум для  стеблей, </a:t>
                      </a:r>
                      <a:r>
                        <a:rPr lang="ru-RU" dirty="0" err="1" smtClean="0"/>
                        <a:t>град.С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Критический температурный минимум для  корней, </a:t>
                      </a:r>
                      <a:r>
                        <a:rPr lang="ru-RU" dirty="0" err="1" smtClean="0"/>
                        <a:t>град.С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31603"/>
                  </a:ext>
                </a:extLst>
              </a:tr>
              <a:tr h="698748"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Земляника садовая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1100-1200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70-80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-10…-15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-8….-10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510158"/>
                  </a:ext>
                </a:extLst>
              </a:tr>
              <a:tr h="698748">
                <a:tc>
                  <a:txBody>
                    <a:bodyPr/>
                    <a:lstStyle/>
                    <a:p>
                      <a:r>
                        <a:rPr lang="ru-RU" dirty="0" smtClean="0"/>
                        <a:t>Смородина Черная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1000-1200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90-105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-40…-55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-15….-16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29367"/>
                  </a:ext>
                </a:extLst>
              </a:tr>
              <a:tr h="40483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Малина летняя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1235-1400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85-100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-35…-40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-21…-24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344136"/>
                  </a:ext>
                </a:extLst>
              </a:tr>
              <a:tr h="698748">
                <a:tc>
                  <a:txBody>
                    <a:bodyPr/>
                    <a:lstStyle/>
                    <a:p>
                      <a:r>
                        <a:rPr lang="ru-RU" dirty="0" smtClean="0"/>
                        <a:t>Смородина цветная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1150-1350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105-120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-30…-40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-15…-16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573410"/>
                  </a:ext>
                </a:extLst>
              </a:tr>
              <a:tr h="404830">
                <a:tc>
                  <a:txBody>
                    <a:bodyPr/>
                    <a:lstStyle/>
                    <a:p>
                      <a:r>
                        <a:rPr lang="ru-RU" dirty="0" smtClean="0"/>
                        <a:t>Крыжовник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1100-1400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85-100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-37…-40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-15….-18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020136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11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201654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756539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Основные ягодные кустарниковые культуры и земляника садовая </a:t>
            </a:r>
            <a:endParaRPr lang="ru-RU" sz="2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62120"/>
              </p:ext>
            </p:extLst>
          </p:nvPr>
        </p:nvGraphicFramePr>
        <p:xfrm>
          <a:off x="1170432" y="1060704"/>
          <a:ext cx="10777727" cy="5900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4432">
                  <a:extLst>
                    <a:ext uri="{9D8B030D-6E8A-4147-A177-3AD203B41FA5}">
                      <a16:colId xmlns:a16="http://schemas.microsoft.com/office/drawing/2014/main" val="1511971723"/>
                    </a:ext>
                  </a:extLst>
                </a:gridCol>
                <a:gridCol w="4286323">
                  <a:extLst>
                    <a:ext uri="{9D8B030D-6E8A-4147-A177-3AD203B41FA5}">
                      <a16:colId xmlns:a16="http://schemas.microsoft.com/office/drawing/2014/main" val="3180257048"/>
                    </a:ext>
                  </a:extLst>
                </a:gridCol>
                <a:gridCol w="1759573">
                  <a:extLst>
                    <a:ext uri="{9D8B030D-6E8A-4147-A177-3AD203B41FA5}">
                      <a16:colId xmlns:a16="http://schemas.microsoft.com/office/drawing/2014/main" val="962281810"/>
                    </a:ext>
                  </a:extLst>
                </a:gridCol>
                <a:gridCol w="2037399">
                  <a:extLst>
                    <a:ext uri="{9D8B030D-6E8A-4147-A177-3AD203B41FA5}">
                      <a16:colId xmlns:a16="http://schemas.microsoft.com/office/drawing/2014/main" val="2901815518"/>
                    </a:ext>
                  </a:extLst>
                </a:gridCol>
              </a:tblGrid>
              <a:tr h="97536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Порода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Регионы выращивания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Период вступления в товарное плодоношение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Период эксплуатации ,лет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23228"/>
                  </a:ext>
                </a:extLst>
              </a:tr>
              <a:tr h="86756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Земляника садовая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Центральный, Южный, ЦЧР, Поволжье, Уральский, Западно-Сибирский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1-2 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2-3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967641"/>
                  </a:ext>
                </a:extLst>
              </a:tr>
              <a:tr h="70390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Малина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Центральный, ЦЧР, Поволжье, Уральский, Северо-Западный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8-10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374905"/>
                  </a:ext>
                </a:extLst>
              </a:tr>
              <a:tr h="88105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Смородина черная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Центральный, Уральский, Западно-Сибирский. ЦЧР</a:t>
                      </a:r>
                      <a:r>
                        <a:rPr lang="ru-RU" sz="1600" smtClean="0"/>
                        <a:t>, Поволжье</a:t>
                      </a:r>
                      <a:r>
                        <a:rPr lang="ru-RU" sz="1600" dirty="0" smtClean="0"/>
                        <a:t>,</a:t>
                      </a:r>
                      <a:r>
                        <a:rPr lang="ru-RU" sz="1600" baseline="0" dirty="0" smtClean="0"/>
                        <a:t> Дальневосточный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3-4год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10-12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5569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Крыжовник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Центральный, Западно-Сибирский, Волго-Вятский,</a:t>
                      </a:r>
                      <a:r>
                        <a:rPr lang="ru-RU" sz="1600" baseline="0" dirty="0" smtClean="0"/>
                        <a:t> Уральский, Поволжье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3-4год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12-15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22889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Жимолость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Сибирский, Уральский, Поволжье,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 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18-20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33218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Облепиха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Сибирский, Уральский, Центральный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 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18-20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54560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Рябина черноплодная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Центральный, Западно-Сибирский, Волго-Вятский,</a:t>
                      </a:r>
                      <a:r>
                        <a:rPr lang="ru-RU" sz="1600" baseline="0" dirty="0" smtClean="0"/>
                        <a:t> Уральский, Поволжье</a:t>
                      </a:r>
                      <a:r>
                        <a:rPr lang="ru-RU" sz="1600" dirty="0" smtClean="0"/>
                        <a:t>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 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10-13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330699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335757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001" y="365125"/>
            <a:ext cx="10083798" cy="6381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Подходы к выбору технологии возделывания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70001"/>
            <a:ext cx="10236198" cy="4695902"/>
          </a:xfrm>
        </p:spPr>
        <p:txBody>
          <a:bodyPr/>
          <a:lstStyle/>
          <a:p>
            <a:r>
              <a:rPr lang="ru-RU" dirty="0" smtClean="0"/>
              <a:t>Ягодные культуры размещают на территории с учетом их биологических особенностей и требований к </a:t>
            </a:r>
            <a:r>
              <a:rPr lang="ru-RU" dirty="0" err="1" smtClean="0"/>
              <a:t>почвогрунтам</a:t>
            </a:r>
            <a:r>
              <a:rPr lang="ru-RU" dirty="0" smtClean="0"/>
              <a:t>, рельефу и микрорельефу, залеганию грунтовых вод, воздушному дренажу, и др. факторам.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Выбор технологии возделывания направлен </a:t>
            </a:r>
            <a:r>
              <a:rPr lang="ru-RU" dirty="0" smtClean="0">
                <a:solidFill>
                  <a:srgbClr val="FF0000"/>
                </a:solidFill>
              </a:rPr>
              <a:t>на снижение неблагоприятного влияния экологических </a:t>
            </a:r>
            <a:r>
              <a:rPr lang="ru-RU" dirty="0" smtClean="0">
                <a:solidFill>
                  <a:srgbClr val="FF0000"/>
                </a:solidFill>
              </a:rPr>
              <a:t>факторов местности, </a:t>
            </a:r>
            <a:r>
              <a:rPr lang="ru-RU" dirty="0" smtClean="0">
                <a:solidFill>
                  <a:srgbClr val="FF0000"/>
                </a:solidFill>
              </a:rPr>
              <a:t>выявленных в результате  их </a:t>
            </a:r>
            <a:r>
              <a:rPr lang="ru-RU" dirty="0" smtClean="0">
                <a:solidFill>
                  <a:srgbClr val="FF0000"/>
                </a:solidFill>
              </a:rPr>
              <a:t>комплексного анализа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беспечить </a:t>
            </a:r>
            <a:r>
              <a:rPr lang="ru-RU" dirty="0" smtClean="0"/>
              <a:t>реализацию биологического потенциала сортов  ягодных культур в данной местности.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13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4541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8457A3-2D8D-EF43-B743-CDEE9F4C8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2491091"/>
          </a:xfrm>
        </p:spPr>
        <p:txBody>
          <a:bodyPr>
            <a:normAutofit/>
          </a:bodyPr>
          <a:lstStyle/>
          <a:p>
            <a:pPr algn="ctr"/>
            <a:r>
              <a:rPr lang="ru-RU" sz="9600" b="1" dirty="0"/>
              <a:t>Вопросы?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FB83D7-F778-3945-83F2-E2D25887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566" y="2948683"/>
            <a:ext cx="9233210" cy="3017219"/>
          </a:xfrm>
        </p:spPr>
        <p:txBody>
          <a:bodyPr/>
          <a:lstStyle/>
          <a:p>
            <a:r>
              <a:rPr lang="ru-RU" dirty="0"/>
              <a:t>Контакты </a:t>
            </a:r>
            <a:r>
              <a:rPr lang="ru-RU" dirty="0" smtClean="0"/>
              <a:t>докладчика: г. Мичуринск, Тамбовская обл. ул. Мичурина,30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r>
              <a:rPr lang="en-US" dirty="0" err="1" smtClean="0"/>
              <a:t>E-mail:koziriv@yandex.ru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С.т</a:t>
            </a:r>
            <a:r>
              <a:rPr lang="ru-RU" dirty="0" smtClean="0"/>
              <a:t>. </a:t>
            </a:r>
            <a:r>
              <a:rPr lang="en-US" dirty="0" smtClean="0"/>
              <a:t>89204797611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AA95AB-88F9-734C-97CD-E1FFB7B6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A2A1C2-33A1-0A40-9D8E-135DBE65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14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6887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регионы размещения ягодных насаждений в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Основные площади ягодников сосредоточены в следующих регионах </a:t>
            </a:r>
            <a:r>
              <a:rPr lang="ru-RU" dirty="0" err="1" smtClean="0"/>
              <a:t>РФ:Центральный</a:t>
            </a:r>
            <a:r>
              <a:rPr lang="ru-RU" dirty="0" smtClean="0"/>
              <a:t>, Центрально-Черноземный, Южный, Поволжский, Северо-Западный, Западно-Сибирский, Уральский и др. (Более 80%)</a:t>
            </a:r>
          </a:p>
          <a:p>
            <a:r>
              <a:rPr lang="ru-RU" dirty="0" smtClean="0"/>
              <a:t>Это исторически сложившиеся зоны товарного </a:t>
            </a:r>
            <a:r>
              <a:rPr lang="ru-RU" dirty="0" err="1" smtClean="0"/>
              <a:t>ягодоводства</a:t>
            </a:r>
            <a:r>
              <a:rPr lang="ru-RU" dirty="0" smtClean="0"/>
              <a:t> с наиболее благоприятными природно-экономическими условиями для возделывания основных ягодных культур.</a:t>
            </a:r>
          </a:p>
          <a:p>
            <a:r>
              <a:rPr lang="ru-RU" dirty="0" smtClean="0"/>
              <a:t>Интенсивное </a:t>
            </a:r>
            <a:r>
              <a:rPr lang="ru-RU" dirty="0" err="1" smtClean="0"/>
              <a:t>ягодоводство</a:t>
            </a:r>
            <a:r>
              <a:rPr lang="ru-RU" dirty="0" smtClean="0"/>
              <a:t> активно развивается в районах Южной зоны садоводства (Северный Кавказ, Нижнее Поволжье) и Средней зоны (ЦЧР, Нечерноземная зона, Среднее Поволжье, Северо-Западный район)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5337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0C5D0-6010-D84A-80C2-37982FD9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Размещение многолетних насаждений – садов и ягодников в оптимальных почвенно-климатических </a:t>
            </a:r>
            <a:r>
              <a:rPr lang="ru-RU" sz="2800" b="1" dirty="0" smtClean="0"/>
              <a:t>условиях </a:t>
            </a:r>
            <a:r>
              <a:rPr lang="ru-RU" sz="2800" b="1" dirty="0"/>
              <a:t>– основа для высокой продуктивности  и долговечности насаждений.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2FF56E-3263-B844-BE3B-9FF465FF9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566" y="1690688"/>
            <a:ext cx="9584150" cy="414027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 основе комплексной оценки территории России на </a:t>
            </a:r>
            <a:r>
              <a:rPr lang="ru-RU" b="1" dirty="0" err="1"/>
              <a:t>садопригодность</a:t>
            </a:r>
            <a:r>
              <a:rPr lang="ru-RU" b="1" dirty="0"/>
              <a:t> положены агробиологические требования плодовых и ягодных культур и ресурсы территорий. </a:t>
            </a:r>
            <a:endParaRPr lang="ru-RU" sz="2000" b="1" dirty="0"/>
          </a:p>
          <a:p>
            <a:pPr marL="0" indent="0">
              <a:buNone/>
            </a:pPr>
            <a:r>
              <a:rPr lang="ru-RU" b="1" u="sng" dirty="0">
                <a:solidFill>
                  <a:srgbClr val="FF0000"/>
                </a:solidFill>
              </a:rPr>
              <a:t>Районирование садоводства России (</a:t>
            </a:r>
            <a:r>
              <a:rPr lang="ru-RU" b="1" u="sng" dirty="0" smtClean="0">
                <a:solidFill>
                  <a:srgbClr val="FF0000"/>
                </a:solidFill>
              </a:rPr>
              <a:t>по </a:t>
            </a:r>
            <a:r>
              <a:rPr lang="ru-RU" b="1" u="sng" dirty="0">
                <a:solidFill>
                  <a:srgbClr val="FF0000"/>
                </a:solidFill>
              </a:rPr>
              <a:t>Кашину В. </a:t>
            </a:r>
            <a:r>
              <a:rPr lang="ru-RU" b="1" u="sng" dirty="0" smtClean="0">
                <a:solidFill>
                  <a:srgbClr val="FF0000"/>
                </a:solidFill>
              </a:rPr>
              <a:t>) на </a:t>
            </a:r>
            <a:r>
              <a:rPr lang="ru-RU" b="1" u="sng" dirty="0">
                <a:solidFill>
                  <a:srgbClr val="FF0000"/>
                </a:solidFill>
              </a:rPr>
              <a:t>3 региона.</a:t>
            </a:r>
            <a:endParaRPr lang="ru-RU" sz="2000" b="1" u="sng" dirty="0">
              <a:solidFill>
                <a:srgbClr val="FF0000"/>
              </a:solidFill>
            </a:endParaRPr>
          </a:p>
          <a:p>
            <a:pPr lvl="0"/>
            <a:r>
              <a:rPr lang="ru-RU" b="1" dirty="0"/>
              <a:t>Регион промышленного плодоводства, виноградарства и чаеводства, а также возделывания цитрусовых культур. </a:t>
            </a:r>
            <a:endParaRPr lang="ru-RU" sz="2000" b="1" dirty="0"/>
          </a:p>
          <a:p>
            <a:pPr lvl="0"/>
            <a:r>
              <a:rPr lang="ru-RU" b="1" dirty="0"/>
              <a:t>Регионы промышленного </a:t>
            </a:r>
            <a:r>
              <a:rPr lang="ru-RU" b="1" dirty="0" err="1"/>
              <a:t>ягодоводства</a:t>
            </a:r>
            <a:r>
              <a:rPr lang="ru-RU" b="1" dirty="0"/>
              <a:t> и ограниченного плодоводства.</a:t>
            </a:r>
            <a:endParaRPr lang="ru-RU" sz="2000" b="1" dirty="0"/>
          </a:p>
          <a:p>
            <a:pPr lvl="0"/>
            <a:r>
              <a:rPr lang="ru-RU" b="1" dirty="0"/>
              <a:t>Регион </a:t>
            </a:r>
            <a:r>
              <a:rPr lang="ru-RU" b="1" dirty="0" err="1"/>
              <a:t>дикорасущих</a:t>
            </a:r>
            <a:r>
              <a:rPr lang="ru-RU" b="1" dirty="0"/>
              <a:t> ягодных форм, культурного </a:t>
            </a:r>
            <a:r>
              <a:rPr lang="ru-RU" b="1" dirty="0" err="1"/>
              <a:t>ягодоводства</a:t>
            </a:r>
            <a:r>
              <a:rPr lang="ru-RU" b="1" dirty="0"/>
              <a:t> и рискованного плодоводства.</a:t>
            </a:r>
            <a:endParaRPr lang="ru-RU" sz="2000" b="1" dirty="0"/>
          </a:p>
          <a:p>
            <a:pPr marL="457200" lvl="1" indent="0">
              <a:buNone/>
            </a:pPr>
            <a:endParaRPr lang="ru-RU" sz="18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6884E87-0B3D-1C40-985A-25418DB7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330955-3C06-1E4C-A903-0F33AD66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3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8377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 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4</a:t>
            </a:fld>
            <a:endParaRPr lang="en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09549"/>
              </p:ext>
            </p:extLst>
          </p:nvPr>
        </p:nvGraphicFramePr>
        <p:xfrm>
          <a:off x="952500" y="285982"/>
          <a:ext cx="10972799" cy="6427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2432">
                  <a:extLst>
                    <a:ext uri="{9D8B030D-6E8A-4147-A177-3AD203B41FA5}">
                      <a16:colId xmlns:a16="http://schemas.microsoft.com/office/drawing/2014/main" val="3717341764"/>
                    </a:ext>
                  </a:extLst>
                </a:gridCol>
                <a:gridCol w="911245">
                  <a:extLst>
                    <a:ext uri="{9D8B030D-6E8A-4147-A177-3AD203B41FA5}">
                      <a16:colId xmlns:a16="http://schemas.microsoft.com/office/drawing/2014/main" val="2676504663"/>
                    </a:ext>
                  </a:extLst>
                </a:gridCol>
                <a:gridCol w="1416859">
                  <a:extLst>
                    <a:ext uri="{9D8B030D-6E8A-4147-A177-3AD203B41FA5}">
                      <a16:colId xmlns:a16="http://schemas.microsoft.com/office/drawing/2014/main" val="2382450847"/>
                    </a:ext>
                  </a:extLst>
                </a:gridCol>
                <a:gridCol w="1417574">
                  <a:extLst>
                    <a:ext uri="{9D8B030D-6E8A-4147-A177-3AD203B41FA5}">
                      <a16:colId xmlns:a16="http://schemas.microsoft.com/office/drawing/2014/main" val="1173498969"/>
                    </a:ext>
                  </a:extLst>
                </a:gridCol>
                <a:gridCol w="1417574">
                  <a:extLst>
                    <a:ext uri="{9D8B030D-6E8A-4147-A177-3AD203B41FA5}">
                      <a16:colId xmlns:a16="http://schemas.microsoft.com/office/drawing/2014/main" val="3522802188"/>
                    </a:ext>
                  </a:extLst>
                </a:gridCol>
                <a:gridCol w="1006226">
                  <a:extLst>
                    <a:ext uri="{9D8B030D-6E8A-4147-A177-3AD203B41FA5}">
                      <a16:colId xmlns:a16="http://schemas.microsoft.com/office/drawing/2014/main" val="997079596"/>
                    </a:ext>
                  </a:extLst>
                </a:gridCol>
                <a:gridCol w="1522552">
                  <a:extLst>
                    <a:ext uri="{9D8B030D-6E8A-4147-A177-3AD203B41FA5}">
                      <a16:colId xmlns:a16="http://schemas.microsoft.com/office/drawing/2014/main" val="2408138142"/>
                    </a:ext>
                  </a:extLst>
                </a:gridCol>
                <a:gridCol w="1158337">
                  <a:extLst>
                    <a:ext uri="{9D8B030D-6E8A-4147-A177-3AD203B41FA5}">
                      <a16:colId xmlns:a16="http://schemas.microsoft.com/office/drawing/2014/main" val="2938706611"/>
                    </a:ext>
                  </a:extLst>
                </a:gridCol>
              </a:tblGrid>
              <a:tr h="46858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региона и </a:t>
                      </a:r>
                      <a:r>
                        <a:rPr lang="ru-RU" sz="1200" dirty="0" err="1">
                          <a:effectLst/>
                        </a:rPr>
                        <a:t>подрегиона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Температурный режим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 периода, дни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Годовая сумма осадков, мм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 солнечного сияния в год. час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солнечной радиации в часы </a:t>
                      </a:r>
                      <a:r>
                        <a:rPr lang="ru-RU" sz="1200" dirty="0" err="1" smtClean="0">
                          <a:effectLst/>
                        </a:rPr>
                        <a:t>солнечног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осияния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, Ккал на см кв. в год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extLst>
                  <a:ext uri="{0D108BD9-81ED-4DB2-BD59-A6C34878D82A}">
                    <a16:rowId xmlns:a16="http://schemas.microsoft.com/office/drawing/2014/main" val="33898839"/>
                  </a:ext>
                </a:extLst>
              </a:tr>
              <a:tr h="1437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Абсолютный. мин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активных темп. выше +10град.С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С температурой выше +10град. С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безморозного периода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092581"/>
                  </a:ext>
                </a:extLst>
              </a:tr>
              <a:tr h="722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1.Регион промышленного  плодоводства, виноградарства, чаеводства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11-40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1000-4000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90-428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60-288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160-1000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1300-2250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13-32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extLst>
                  <a:ext uri="{0D108BD9-81ED-4DB2-BD59-A6C34878D82A}">
                    <a16:rowId xmlns:a16="http://schemas.microsoft.com/office/drawing/2014/main" val="3108092740"/>
                  </a:ext>
                </a:extLst>
              </a:tr>
              <a:tr h="468587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Южный </a:t>
                      </a:r>
                      <a:r>
                        <a:rPr lang="ru-RU" sz="1200" dirty="0" err="1">
                          <a:effectLst/>
                        </a:rPr>
                        <a:t>подрегион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11-30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1600-4000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125-248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100-286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160-900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1700-2250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13-32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extLst>
                  <a:ext uri="{0D108BD9-81ED-4DB2-BD59-A6C34878D82A}">
                    <a16:rowId xmlns:a16="http://schemas.microsoft.com/office/drawing/2014/main" val="822389174"/>
                  </a:ext>
                </a:extLst>
              </a:tr>
              <a:tr h="649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1.2 Подрегион среднерусского плодоводства и ягодоводства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26-35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1880-2520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127-165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120-162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500-720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1500-1735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14-20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extLst>
                  <a:ext uri="{0D108BD9-81ED-4DB2-BD59-A6C34878D82A}">
                    <a16:rowId xmlns:a16="http://schemas.microsoft.com/office/drawing/2014/main" val="892913218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1.3.Поволжский подрегион морозостойкого плодоводства и ягодоводства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29-38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1990-2900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126-162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112-160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200-570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1700-2250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17-27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extLst>
                  <a:ext uri="{0D108BD9-81ED-4DB2-BD59-A6C34878D82A}">
                    <a16:rowId xmlns:a16="http://schemas.microsoft.com/office/drawing/2014/main" val="343385774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1.4.Южно-Уральский подрегион морозо-и засухоустойчивого плодоводства и ягодоводства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34-40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1000-2680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90-149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105-147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360-580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1000-2200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21-28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extLst>
                  <a:ext uri="{0D108BD9-81ED-4DB2-BD59-A6C34878D82A}">
                    <a16:rowId xmlns:a16="http://schemas.microsoft.com/office/drawing/2014/main" val="2234307375"/>
                  </a:ext>
                </a:extLst>
              </a:tr>
              <a:tr h="1187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1.5.Дальневосточный подрегион плодоводства, ягодоводства и виноградарства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20-60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1200-2600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30-148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60-180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400-1000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1300-1800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13-25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58" marR="51058" marT="0" marB="0"/>
                </a:tc>
                <a:extLst>
                  <a:ext uri="{0D108BD9-81ED-4DB2-BD59-A6C34878D82A}">
                    <a16:rowId xmlns:a16="http://schemas.microsoft.com/office/drawing/2014/main" val="3240120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00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 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5</a:t>
            </a:fld>
            <a:endParaRPr lang="en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27128"/>
              </p:ext>
            </p:extLst>
          </p:nvPr>
        </p:nvGraphicFramePr>
        <p:xfrm>
          <a:off x="863601" y="228600"/>
          <a:ext cx="10782300" cy="5941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3941">
                  <a:extLst>
                    <a:ext uri="{9D8B030D-6E8A-4147-A177-3AD203B41FA5}">
                      <a16:colId xmlns:a16="http://schemas.microsoft.com/office/drawing/2014/main" val="2725998336"/>
                    </a:ext>
                  </a:extLst>
                </a:gridCol>
                <a:gridCol w="1101156">
                  <a:extLst>
                    <a:ext uri="{9D8B030D-6E8A-4147-A177-3AD203B41FA5}">
                      <a16:colId xmlns:a16="http://schemas.microsoft.com/office/drawing/2014/main" val="1426041823"/>
                    </a:ext>
                  </a:extLst>
                </a:gridCol>
                <a:gridCol w="1369491">
                  <a:extLst>
                    <a:ext uri="{9D8B030D-6E8A-4147-A177-3AD203B41FA5}">
                      <a16:colId xmlns:a16="http://schemas.microsoft.com/office/drawing/2014/main" val="543803298"/>
                    </a:ext>
                  </a:extLst>
                </a:gridCol>
                <a:gridCol w="1373249">
                  <a:extLst>
                    <a:ext uri="{9D8B030D-6E8A-4147-A177-3AD203B41FA5}">
                      <a16:colId xmlns:a16="http://schemas.microsoft.com/office/drawing/2014/main" val="3133403948"/>
                    </a:ext>
                  </a:extLst>
                </a:gridCol>
                <a:gridCol w="1373249">
                  <a:extLst>
                    <a:ext uri="{9D8B030D-6E8A-4147-A177-3AD203B41FA5}">
                      <a16:colId xmlns:a16="http://schemas.microsoft.com/office/drawing/2014/main" val="4080588975"/>
                    </a:ext>
                  </a:extLst>
                </a:gridCol>
                <a:gridCol w="956088">
                  <a:extLst>
                    <a:ext uri="{9D8B030D-6E8A-4147-A177-3AD203B41FA5}">
                      <a16:colId xmlns:a16="http://schemas.microsoft.com/office/drawing/2014/main" val="2685685428"/>
                    </a:ext>
                  </a:extLst>
                </a:gridCol>
                <a:gridCol w="1602501">
                  <a:extLst>
                    <a:ext uri="{9D8B030D-6E8A-4147-A177-3AD203B41FA5}">
                      <a16:colId xmlns:a16="http://schemas.microsoft.com/office/drawing/2014/main" val="36927935"/>
                    </a:ext>
                  </a:extLst>
                </a:gridCol>
                <a:gridCol w="972625">
                  <a:extLst>
                    <a:ext uri="{9D8B030D-6E8A-4147-A177-3AD203B41FA5}">
                      <a16:colId xmlns:a16="http://schemas.microsoft.com/office/drawing/2014/main" val="881359067"/>
                    </a:ext>
                  </a:extLst>
                </a:gridCol>
              </a:tblGrid>
              <a:tr h="43852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региона и </a:t>
                      </a:r>
                      <a:r>
                        <a:rPr lang="ru-RU" sz="1400" dirty="0" err="1">
                          <a:effectLst/>
                        </a:rPr>
                        <a:t>подрегиона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Температурный режим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Продолжительность периода, дни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Годовая сумма осадков,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Продолжительность солнечного сияния в год. час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Сумма солнечной радиации в часы солнечного сияния , Ккал на см кв. в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extLst>
                  <a:ext uri="{0D108BD9-81ED-4DB2-BD59-A6C34878D82A}">
                    <a16:rowId xmlns:a16="http://schemas.microsoft.com/office/drawing/2014/main" val="21275058"/>
                  </a:ext>
                </a:extLst>
              </a:tr>
              <a:tr h="1410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Абсолютный. мин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активных темп. выше +10град.С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С температурой выше +10град. С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безморозного периода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66636"/>
                  </a:ext>
                </a:extLst>
              </a:tr>
              <a:tr h="11111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2.Регион промышленного ягодоводства и ограниченного плодоводства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29-60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900-2030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30-140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90-140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200-780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1500-2300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14-32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extLst>
                  <a:ext uri="{0D108BD9-81ED-4DB2-BD59-A6C34878D82A}">
                    <a16:rowId xmlns:a16="http://schemas.microsoft.com/office/drawing/2014/main" val="3920236427"/>
                  </a:ext>
                </a:extLst>
              </a:tr>
              <a:tr h="438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2.1. Северный подрегион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29-40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1450-2030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104-132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107-140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510-780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1500-1700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14-17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extLst>
                  <a:ext uri="{0D108BD9-81ED-4DB2-BD59-A6C34878D82A}">
                    <a16:rowId xmlns:a16="http://schemas.microsoft.com/office/drawing/2014/main" val="250945933"/>
                  </a:ext>
                </a:extLst>
              </a:tr>
              <a:tr h="11111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2.2.Уральский подрегион ягодоводства и морозоустойчивого плодоводства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36-46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900-2000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80-130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60-125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450-720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1500-2000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14-22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extLst>
                  <a:ext uri="{0D108BD9-81ED-4DB2-BD59-A6C34878D82A}">
                    <a16:rowId xmlns:a16="http://schemas.microsoft.com/office/drawing/2014/main" val="224187733"/>
                  </a:ext>
                </a:extLst>
              </a:tr>
              <a:tr h="1335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2.3. Западно-Сибирский подрегион морозо- и засухоустойчивого ягодоводства и плодоводства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40-60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1500-2000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30-140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90-120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200-600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1600-2300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15-32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50" marR="65950" marT="0" marB="0"/>
                </a:tc>
                <a:extLst>
                  <a:ext uri="{0D108BD9-81ED-4DB2-BD59-A6C34878D82A}">
                    <a16:rowId xmlns:a16="http://schemas.microsoft.com/office/drawing/2014/main" val="3894522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7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 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6</a:t>
            </a:fld>
            <a:endParaRPr lang="en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311138"/>
              </p:ext>
            </p:extLst>
          </p:nvPr>
        </p:nvGraphicFramePr>
        <p:xfrm>
          <a:off x="622300" y="304800"/>
          <a:ext cx="10731499" cy="6645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7860">
                  <a:extLst>
                    <a:ext uri="{9D8B030D-6E8A-4147-A177-3AD203B41FA5}">
                      <a16:colId xmlns:a16="http://schemas.microsoft.com/office/drawing/2014/main" val="820174398"/>
                    </a:ext>
                  </a:extLst>
                </a:gridCol>
                <a:gridCol w="1142098">
                  <a:extLst>
                    <a:ext uri="{9D8B030D-6E8A-4147-A177-3AD203B41FA5}">
                      <a16:colId xmlns:a16="http://schemas.microsoft.com/office/drawing/2014/main" val="3408391773"/>
                    </a:ext>
                  </a:extLst>
                </a:gridCol>
                <a:gridCol w="1420410">
                  <a:extLst>
                    <a:ext uri="{9D8B030D-6E8A-4147-A177-3AD203B41FA5}">
                      <a16:colId xmlns:a16="http://schemas.microsoft.com/office/drawing/2014/main" val="960556151"/>
                    </a:ext>
                  </a:extLst>
                </a:gridCol>
                <a:gridCol w="1424310">
                  <a:extLst>
                    <a:ext uri="{9D8B030D-6E8A-4147-A177-3AD203B41FA5}">
                      <a16:colId xmlns:a16="http://schemas.microsoft.com/office/drawing/2014/main" val="1283182464"/>
                    </a:ext>
                  </a:extLst>
                </a:gridCol>
                <a:gridCol w="1424310">
                  <a:extLst>
                    <a:ext uri="{9D8B030D-6E8A-4147-A177-3AD203B41FA5}">
                      <a16:colId xmlns:a16="http://schemas.microsoft.com/office/drawing/2014/main" val="364819560"/>
                    </a:ext>
                  </a:extLst>
                </a:gridCol>
                <a:gridCol w="991637">
                  <a:extLst>
                    <a:ext uri="{9D8B030D-6E8A-4147-A177-3AD203B41FA5}">
                      <a16:colId xmlns:a16="http://schemas.microsoft.com/office/drawing/2014/main" val="3822279413"/>
                    </a:ext>
                  </a:extLst>
                </a:gridCol>
                <a:gridCol w="1662085">
                  <a:extLst>
                    <a:ext uri="{9D8B030D-6E8A-4147-A177-3AD203B41FA5}">
                      <a16:colId xmlns:a16="http://schemas.microsoft.com/office/drawing/2014/main" val="1432411079"/>
                    </a:ext>
                  </a:extLst>
                </a:gridCol>
                <a:gridCol w="1008789">
                  <a:extLst>
                    <a:ext uri="{9D8B030D-6E8A-4147-A177-3AD203B41FA5}">
                      <a16:colId xmlns:a16="http://schemas.microsoft.com/office/drawing/2014/main" val="3044871683"/>
                    </a:ext>
                  </a:extLst>
                </a:gridCol>
              </a:tblGrid>
              <a:tr h="44138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Наименование региона и подрегиона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Температурный режим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Продолжительность периода, дни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Годовая сумма осадков,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Продолжительность солнечного сияния в год. час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Сумма солнечной радиации в часы солнечного сияния , Ккал на см кв. в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extLst>
                  <a:ext uri="{0D108BD9-81ED-4DB2-BD59-A6C34878D82A}">
                    <a16:rowId xmlns:a16="http://schemas.microsoft.com/office/drawing/2014/main" val="1010995655"/>
                  </a:ext>
                </a:extLst>
              </a:tr>
              <a:tr h="942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Абсолютный. мин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Сумма активных темп. выше +10град.С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С температурой выше +10град. С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безморозного периода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885178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3.Регион дикорастущих ягодных форм, культурного ягодоводства и рискованного плодоводства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25-65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200-1600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10-130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60-125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300-1200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900-2400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8-32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extLst>
                  <a:ext uri="{0D108BD9-81ED-4DB2-BD59-A6C34878D82A}">
                    <a16:rowId xmlns:a16="http://schemas.microsoft.com/office/drawing/2014/main" val="3929609872"/>
                  </a:ext>
                </a:extLst>
              </a:tr>
              <a:tr h="482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3.1. Северный подрегион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28-46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275-1570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26-110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60-125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450-640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1200-1600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extLst>
                  <a:ext uri="{0D108BD9-81ED-4DB2-BD59-A6C34878D82A}">
                    <a16:rowId xmlns:a16="http://schemas.microsoft.com/office/drawing/2014/main" val="4203374378"/>
                  </a:ext>
                </a:extLst>
              </a:tr>
              <a:tr h="1205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3.2. Средне-Сибирский подрегион дикорастущих ягодных форм, рискованного ягодоводства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40-65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200-1600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10-130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60-90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160-800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1200-2400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9=32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extLst>
                  <a:ext uri="{0D108BD9-81ED-4DB2-BD59-A6C34878D82A}">
                    <a16:rowId xmlns:a16="http://schemas.microsoft.com/office/drawing/2014/main" val="1595260619"/>
                  </a:ext>
                </a:extLst>
              </a:tr>
              <a:tr h="964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3.3. Северо-Восточный подрегион дикорастущих ягодных форм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25-65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400-860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30-80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60-120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300-1200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900-1800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8-18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12" marR="63312" marT="0" marB="0"/>
                </a:tc>
                <a:extLst>
                  <a:ext uri="{0D108BD9-81ED-4DB2-BD59-A6C34878D82A}">
                    <a16:rowId xmlns:a16="http://schemas.microsoft.com/office/drawing/2014/main" val="3423707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391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1401" y="365125"/>
            <a:ext cx="10312398" cy="101917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Промышленные насаждения ягодных культур размещают с учетом экологических и </a:t>
            </a:r>
            <a:r>
              <a:rPr lang="ru-RU" sz="2800" b="1" dirty="0" smtClean="0"/>
              <a:t>организационно - экономических </a:t>
            </a:r>
            <a:r>
              <a:rPr lang="ru-RU" sz="2800" b="1" dirty="0" smtClean="0"/>
              <a:t>факторов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295400"/>
            <a:ext cx="11175999" cy="540408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Для успешного роста и плодоношения ягодных растений необходим определенный комплекс природных условий среды обитания, основные из которых это: сумма температур выше +10 </a:t>
            </a:r>
            <a:r>
              <a:rPr lang="ru-RU" sz="2400" b="1" dirty="0" err="1" smtClean="0"/>
              <a:t>град.С</a:t>
            </a:r>
            <a:r>
              <a:rPr lang="ru-RU" sz="2400" b="1" dirty="0" smtClean="0"/>
              <a:t>, продолжительность периода с этой температурой, сумма осадков и др. 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Важные лимитирующие факторы – минимальные зимние и весенние заморозки </a:t>
            </a:r>
            <a:r>
              <a:rPr lang="ru-RU" sz="2400" b="1" u="sng" dirty="0" smtClean="0">
                <a:solidFill>
                  <a:srgbClr val="FF0000"/>
                </a:solidFill>
              </a:rPr>
              <a:t>и  частота их повторяемости.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Ц</a:t>
            </a:r>
            <a:r>
              <a:rPr lang="ru-RU" sz="2400" b="1" dirty="0" smtClean="0">
                <a:solidFill>
                  <a:srgbClr val="FF0000"/>
                </a:solidFill>
              </a:rPr>
              <a:t>елесообразность </a:t>
            </a:r>
            <a:r>
              <a:rPr lang="ru-RU" sz="2400" b="1" dirty="0" smtClean="0">
                <a:solidFill>
                  <a:srgbClr val="FF0000"/>
                </a:solidFill>
              </a:rPr>
              <a:t>промышленного возделывания культуры в данном </a:t>
            </a:r>
            <a:r>
              <a:rPr lang="ru-RU" sz="2400" b="1" dirty="0" smtClean="0">
                <a:solidFill>
                  <a:srgbClr val="FF0000"/>
                </a:solidFill>
              </a:rPr>
              <a:t>регионе. </a:t>
            </a:r>
            <a:r>
              <a:rPr lang="ru-RU" sz="2400" b="1" dirty="0" smtClean="0">
                <a:solidFill>
                  <a:srgbClr val="FF0000"/>
                </a:solidFill>
              </a:rPr>
              <a:t>Т</a:t>
            </a:r>
            <a:r>
              <a:rPr lang="ru-RU" sz="2400" b="1" dirty="0" smtClean="0">
                <a:solidFill>
                  <a:srgbClr val="FF0000"/>
                </a:solidFill>
              </a:rPr>
              <a:t>ребования пород </a:t>
            </a:r>
            <a:r>
              <a:rPr lang="ru-RU" sz="2400" b="1" dirty="0" smtClean="0">
                <a:solidFill>
                  <a:srgbClr val="FF0000"/>
                </a:solidFill>
              </a:rPr>
              <a:t>сопоставляют с характеристикой природных условий местности (агроклиматические справочники), картирования территорий, с учетом данных </a:t>
            </a:r>
            <a:r>
              <a:rPr lang="ru-RU" sz="2400" b="1" dirty="0" smtClean="0">
                <a:solidFill>
                  <a:srgbClr val="FF0000"/>
                </a:solidFill>
              </a:rPr>
              <a:t>метеостанций, наблюдений.</a:t>
            </a:r>
            <a:r>
              <a:rPr lang="ru-RU" sz="2400" b="1" dirty="0" smtClean="0"/>
              <a:t> </a:t>
            </a:r>
            <a:endParaRPr lang="ru-RU" sz="2400" b="1" dirty="0" smtClean="0"/>
          </a:p>
          <a:p>
            <a:r>
              <a:rPr lang="ru-RU" sz="2400" b="1" dirty="0" smtClean="0"/>
              <a:t>Нельзя размещать насаждения в местности, если нет минимально требуемого тепла для развития растений, регулярно растения повреждаются заморозками и прочее.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V </a:t>
            </a:r>
            <a:r>
              <a:rPr lang="ru-RU" dirty="0" smtClean="0"/>
              <a:t>Международная конференция Ягоды России 2022</a:t>
            </a:r>
            <a:endParaRPr lang="en-US" dirty="0" smtClean="0"/>
          </a:p>
          <a:p>
            <a:r>
              <a:rPr lang="ru-RU" dirty="0" smtClean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7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1698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 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8</a:t>
            </a:fld>
            <a:endParaRPr lang="en-RU"/>
          </a:p>
        </p:txBody>
      </p:sp>
      <p:sp>
        <p:nvSpPr>
          <p:cNvPr id="4" name="Прямоугольник 3"/>
          <p:cNvSpPr/>
          <p:nvPr/>
        </p:nvSpPr>
        <p:spPr>
          <a:xfrm>
            <a:off x="1938130" y="901700"/>
            <a:ext cx="8539370" cy="926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B050"/>
                </a:solidFill>
              </a:rPr>
              <a:t>Ягодники требовательны к влажности почвы, но не выносят длительного затопления и близкого стояния грунтовых вод.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Ягодные растения страдают от иссушения, </a:t>
            </a:r>
            <a:r>
              <a:rPr lang="ru-RU" sz="2000" b="1" dirty="0" smtClean="0"/>
              <a:t>поэтому </a:t>
            </a:r>
            <a:r>
              <a:rPr lang="ru-RU" sz="2000" b="1" dirty="0" smtClean="0">
                <a:solidFill>
                  <a:srgbClr val="FF0000"/>
                </a:solidFill>
              </a:rPr>
              <a:t>обязательно иметь защитные </a:t>
            </a:r>
            <a:r>
              <a:rPr lang="ru-RU" sz="2000" b="1" dirty="0">
                <a:solidFill>
                  <a:srgbClr val="FF0000"/>
                </a:solidFill>
              </a:rPr>
              <a:t>насаждения при наличии частых ветров</a:t>
            </a:r>
            <a:r>
              <a:rPr lang="ru-RU" sz="2000" b="1" dirty="0"/>
              <a:t>, низкой влажности </a:t>
            </a:r>
            <a:r>
              <a:rPr lang="ru-RU" sz="2000" b="1" dirty="0" smtClean="0"/>
              <a:t>воздуха (Ростовская обл., Белгородская, Воронежская обл. и др.).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Садозащитные насаждения обеспечивают микроклимат в ягодниках:</a:t>
            </a:r>
          </a:p>
          <a:p>
            <a:r>
              <a:rPr lang="ru-RU" sz="2000" b="1" dirty="0"/>
              <a:t>с</a:t>
            </a:r>
            <a:r>
              <a:rPr lang="ru-RU" sz="2000" b="1" dirty="0" smtClean="0"/>
              <a:t>корость ветра снижается на 40-50%; испарение влаги-на 20-30%; а влажность воздуха повышается на 6-10% по сравнению с открытой местностью.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/>
              <a:t> </a:t>
            </a:r>
            <a:r>
              <a:rPr lang="ru-RU" sz="2000" b="1" dirty="0">
                <a:solidFill>
                  <a:srgbClr val="FF0000"/>
                </a:solidFill>
              </a:rPr>
              <a:t>Особое внимание необходимо уделять рельефу земельного участка </a:t>
            </a:r>
            <a:r>
              <a:rPr lang="ru-RU" sz="2000" b="1" dirty="0" smtClean="0">
                <a:solidFill>
                  <a:srgbClr val="FF0000"/>
                </a:solidFill>
              </a:rPr>
              <a:t>в связи с влиянием на температурный режим.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Рельеф местности оказывает сильное воздействие на формирование теплового, светового режима, влажность </a:t>
            </a:r>
            <a:r>
              <a:rPr lang="ru-RU" sz="2000" b="1" dirty="0" err="1"/>
              <a:t>почвогрунта</a:t>
            </a:r>
            <a:r>
              <a:rPr lang="ru-RU" sz="2000" b="1" dirty="0"/>
              <a:t>, движение атмосферных масс воздуха и др., температуру воздуха в приземном </a:t>
            </a:r>
            <a:r>
              <a:rPr lang="ru-RU" sz="2000" b="1" dirty="0" smtClean="0"/>
              <a:t>слое и др. </a:t>
            </a:r>
            <a:endParaRPr lang="ru-R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FF0000"/>
              </a:solidFill>
            </a:endParaRPr>
          </a:p>
          <a:p>
            <a:endParaRPr lang="ru-RU" sz="2000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Особое внимание необходимо уделять рельефу земельного участка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33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6320" y="365126"/>
            <a:ext cx="10596880" cy="1108076"/>
          </a:xfrm>
        </p:spPr>
        <p:txBody>
          <a:bodyPr>
            <a:noAutofit/>
          </a:bodyPr>
          <a:lstStyle/>
          <a:p>
            <a:r>
              <a:rPr lang="ru-RU" sz="2400" b="1" dirty="0"/>
              <a:t>Пригодность конкретного геоморфологического микрорайона определяется </a:t>
            </a:r>
            <a:r>
              <a:rPr lang="ru-RU" sz="2400" b="1" dirty="0">
                <a:solidFill>
                  <a:srgbClr val="FF0000"/>
                </a:solidFill>
              </a:rPr>
              <a:t>детальной характеристикой форм рельефа</a:t>
            </a:r>
            <a:r>
              <a:rPr lang="ru-RU" sz="2400" b="1" dirty="0"/>
              <a:t>: экспозиции склонов местности, их крутизны (ровные, покатые, крутые) и направленности (северный, западный, южный, восточный).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5700" y="1473201"/>
            <a:ext cx="10375900" cy="4561839"/>
          </a:xfrm>
        </p:spPr>
        <p:txBody>
          <a:bodyPr>
            <a:noAutofit/>
          </a:bodyPr>
          <a:lstStyle/>
          <a:p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Микрорельеф </a:t>
            </a:r>
            <a:r>
              <a:rPr lang="ru-RU" sz="2000" b="1" dirty="0">
                <a:solidFill>
                  <a:srgbClr val="FF0000"/>
                </a:solidFill>
              </a:rPr>
              <a:t>играет решающую роль  в определении пригодности земельной площади под ягодники. </a:t>
            </a:r>
            <a:r>
              <a:rPr lang="ru-RU" sz="2000" b="1" u="sng" dirty="0"/>
              <a:t>Северной зоне</a:t>
            </a:r>
            <a:r>
              <a:rPr lang="ru-RU" sz="2000" b="1" dirty="0"/>
              <a:t> замкнутые </a:t>
            </a:r>
            <a:r>
              <a:rPr lang="ru-RU" sz="2000" b="1" dirty="0" err="1"/>
              <a:t>микрозападины</a:t>
            </a:r>
            <a:r>
              <a:rPr lang="ru-RU" sz="2000" b="1" dirty="0"/>
              <a:t> оказывают избыточное увлажнение с признаками заболачивания, а в </a:t>
            </a:r>
            <a:r>
              <a:rPr lang="ru-RU" sz="2000" b="1" u="sng" dirty="0"/>
              <a:t>южной </a:t>
            </a:r>
            <a:r>
              <a:rPr lang="ru-RU" sz="2000" b="1" dirty="0"/>
              <a:t>они характеризуются наличием </a:t>
            </a:r>
            <a:r>
              <a:rPr lang="ru-RU" sz="2000" b="1" dirty="0" smtClean="0"/>
              <a:t>солончаков, солонцов</a:t>
            </a:r>
            <a:r>
              <a:rPr lang="ru-RU" sz="2000" b="1" dirty="0"/>
              <a:t>, солодей  непригодных для возделывания.  </a:t>
            </a:r>
          </a:p>
          <a:p>
            <a:r>
              <a:rPr lang="ru-RU" sz="2000" b="1" dirty="0" smtClean="0"/>
              <a:t>На </a:t>
            </a:r>
            <a:r>
              <a:rPr lang="ru-RU" sz="2000" b="1" dirty="0"/>
              <a:t>пологих склонах разница между прямой солнечной радиацией поступающей на южные и северные склоны составляют весной </a:t>
            </a:r>
            <a:r>
              <a:rPr lang="ru-RU" sz="2000" b="1" dirty="0" smtClean="0"/>
              <a:t>20-30</a:t>
            </a:r>
            <a:r>
              <a:rPr lang="ru-RU" sz="2000" b="1" dirty="0" smtClean="0"/>
              <a:t>%, а </a:t>
            </a:r>
            <a:r>
              <a:rPr lang="ru-RU" sz="2000" b="1" dirty="0"/>
              <a:t>осенью </a:t>
            </a:r>
            <a:r>
              <a:rPr lang="ru-RU" sz="2000" b="1" dirty="0" smtClean="0"/>
              <a:t>- 36-40%.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В средней полосе </a:t>
            </a:r>
            <a:r>
              <a:rPr lang="ru-RU" sz="2000" b="1" dirty="0" smtClean="0">
                <a:solidFill>
                  <a:srgbClr val="FF0000"/>
                </a:solidFill>
              </a:rPr>
              <a:t>(по </a:t>
            </a:r>
            <a:r>
              <a:rPr lang="ru-RU" sz="2000" b="1" dirty="0">
                <a:solidFill>
                  <a:srgbClr val="FF0000"/>
                </a:solidFill>
              </a:rPr>
              <a:t>данным Шульгина, 1963 г</a:t>
            </a:r>
            <a:r>
              <a:rPr lang="ru-RU" sz="2000" b="1" dirty="0" smtClean="0">
                <a:solidFill>
                  <a:srgbClr val="FF0000"/>
                </a:solidFill>
              </a:rPr>
              <a:t>.) </a:t>
            </a:r>
            <a:r>
              <a:rPr lang="ru-RU" sz="2000" b="1" u="sng" dirty="0" smtClean="0">
                <a:solidFill>
                  <a:srgbClr val="FF0000"/>
                </a:solidFill>
              </a:rPr>
              <a:t>южные </a:t>
            </a:r>
            <a:r>
              <a:rPr lang="ru-RU" sz="2000" b="1" u="sng" dirty="0">
                <a:solidFill>
                  <a:srgbClr val="FF0000"/>
                </a:solidFill>
              </a:rPr>
              <a:t>склоны теплее на 10-30%  ровных участков. </a:t>
            </a:r>
            <a:r>
              <a:rPr lang="ru-RU" sz="2000" b="1" dirty="0">
                <a:solidFill>
                  <a:srgbClr val="FF0000"/>
                </a:solidFill>
              </a:rPr>
              <a:t>На пологих склонах (до 3 град) </a:t>
            </a:r>
            <a:r>
              <a:rPr lang="ru-RU" sz="2000" b="1" dirty="0" smtClean="0">
                <a:solidFill>
                  <a:srgbClr val="FF0000"/>
                </a:solidFill>
              </a:rPr>
              <a:t>в </a:t>
            </a:r>
            <a:r>
              <a:rPr lang="ru-RU" sz="2000" b="1" dirty="0">
                <a:solidFill>
                  <a:srgbClr val="FF0000"/>
                </a:solidFill>
              </a:rPr>
              <a:t>период вегетации сумма температур на 120 градусов, на крутых свыше 5 град. </a:t>
            </a:r>
            <a:r>
              <a:rPr lang="ru-RU" sz="2000" b="1" dirty="0" smtClean="0">
                <a:solidFill>
                  <a:srgbClr val="FF0000"/>
                </a:solidFill>
              </a:rPr>
              <a:t>на </a:t>
            </a:r>
            <a:r>
              <a:rPr lang="ru-RU" sz="2000" b="1" dirty="0">
                <a:solidFill>
                  <a:srgbClr val="FF0000"/>
                </a:solidFill>
              </a:rPr>
              <a:t>300-350 </a:t>
            </a:r>
            <a:r>
              <a:rPr lang="ru-RU" sz="2000" b="1" dirty="0" smtClean="0">
                <a:solidFill>
                  <a:srgbClr val="FF0000"/>
                </a:solidFill>
              </a:rPr>
              <a:t>градусов больше</a:t>
            </a:r>
            <a:r>
              <a:rPr lang="ru-RU" sz="2000" b="1" dirty="0">
                <a:solidFill>
                  <a:srgbClr val="FF0000"/>
                </a:solidFill>
              </a:rPr>
              <a:t>, чем на ровном участке и безморозный период увеличивается</a:t>
            </a:r>
            <a:r>
              <a:rPr lang="ru-RU" sz="2000" b="1" dirty="0"/>
              <a:t>. </a:t>
            </a:r>
          </a:p>
          <a:p>
            <a:r>
              <a:rPr lang="ru-RU" sz="2000" b="1" dirty="0"/>
              <a:t>Повышение на каждые 10 м относительно нижней отметки для данной местности  в </a:t>
            </a:r>
            <a:r>
              <a:rPr lang="ru-RU" sz="2000" b="1" u="sng" dirty="0"/>
              <a:t>среднем увеличивает тепловые </a:t>
            </a:r>
            <a:r>
              <a:rPr lang="ru-RU" sz="2000" b="1" u="sng" dirty="0" smtClean="0"/>
              <a:t>ресурс</a:t>
            </a:r>
            <a:r>
              <a:rPr lang="ru-RU" sz="2000" b="1" dirty="0" smtClean="0"/>
              <a:t>ы, </a:t>
            </a:r>
            <a:r>
              <a:rPr lang="ru-RU" sz="2000" b="1" dirty="0"/>
              <a:t>На северных склонах на 0.7 град. и южных на 0.8 град увеличивают сумму активных температур на 290 и 370 град.</a:t>
            </a:r>
          </a:p>
          <a:p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 </a:t>
            </a:r>
            <a:r>
              <a:rPr lang="ru-RU" smtClean="0"/>
              <a:t>Международная конференция Ягоды России 2022</a:t>
            </a:r>
            <a:endParaRPr lang="en-US" smtClean="0"/>
          </a:p>
          <a:p>
            <a:r>
              <a:rPr lang="ru-RU" smtClean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9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76279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1574</Words>
  <Application>Microsoft Office PowerPoint</Application>
  <PresentationFormat>Широкоэкранный</PresentationFormat>
  <Paragraphs>315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Выбор ягодных культур и технологий в зависимости от климата и географического расположения плантации </vt:lpstr>
      <vt:lpstr>Основные регионы размещения ягодных насаждений в РФ</vt:lpstr>
      <vt:lpstr>Размещение многолетних насаждений – садов и ягодников в оптимальных почвенно-климатических условиях – основа для высокой продуктивности  и долговечности насаждений. </vt:lpstr>
      <vt:lpstr>Презентация PowerPoint</vt:lpstr>
      <vt:lpstr>Презентация PowerPoint</vt:lpstr>
      <vt:lpstr>Презентация PowerPoint</vt:lpstr>
      <vt:lpstr>Промышленные насаждения ягодных культур размещают с учетом экологических и организационно - экономических факторов</vt:lpstr>
      <vt:lpstr>Презентация PowerPoint</vt:lpstr>
      <vt:lpstr>Пригодность конкретного геоморфологического микрорайона определяется детальной характеристикой форм рельефа: экспозиции склонов местности, их крутизны (ровные, покатые, крутые) и направленности (северный, западный, южный, восточный). </vt:lpstr>
      <vt:lpstr>Лучшие почвы с учетом  влажности (по Е.И. Ярославцеву)</vt:lpstr>
      <vt:lpstr>Основные требования ягодных культур к условиям произрастания </vt:lpstr>
      <vt:lpstr>Основные ягодные кустарниковые культуры и земляника садовая </vt:lpstr>
      <vt:lpstr>Подходы к выбору технологии возделывания </vt:lpstr>
      <vt:lpstr>Вопросы?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 Microsoft Office</dc:creator>
  <cp:lastModifiedBy>Ирина</cp:lastModifiedBy>
  <cp:revision>35</cp:revision>
  <dcterms:created xsi:type="dcterms:W3CDTF">2022-01-26T15:43:27Z</dcterms:created>
  <dcterms:modified xsi:type="dcterms:W3CDTF">2022-02-23T09:07:48Z</dcterms:modified>
</cp:coreProperties>
</file>